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8" r:id="rId2"/>
  </p:sldMasterIdLst>
  <p:notesMasterIdLst>
    <p:notesMasterId r:id="rId15"/>
  </p:notesMasterIdLst>
  <p:sldIdLst>
    <p:sldId id="515" r:id="rId3"/>
    <p:sldId id="534" r:id="rId4"/>
    <p:sldId id="536" r:id="rId5"/>
    <p:sldId id="402" r:id="rId6"/>
    <p:sldId id="343" r:id="rId7"/>
    <p:sldId id="491" r:id="rId8"/>
    <p:sldId id="535" r:id="rId9"/>
    <p:sldId id="438" r:id="rId10"/>
    <p:sldId id="537" r:id="rId11"/>
    <p:sldId id="449" r:id="rId12"/>
    <p:sldId id="523" r:id="rId13"/>
    <p:sldId id="5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1"/>
    <a:srgbClr val="00A3FE"/>
    <a:srgbClr val="770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6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E82E-8E6B-4C4F-A766-66761D92C4F4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678F-1E08-4386-A47B-8C8011BB6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3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25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8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0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205986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2017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8244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6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72104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7285142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661812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002457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66326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041088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4147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41628772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5279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00518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14802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083647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388331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830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358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08092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72543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40886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59064116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8319157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700523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588439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90917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1288234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38103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548899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42244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026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9099229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13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57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081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085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307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90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227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238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501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15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1197998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078534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9307174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13767711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269897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827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0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1636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680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697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3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28902374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5589584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009427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325840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8797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285483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1981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22713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972008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6689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55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149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36227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90803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558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843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989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45830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9578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1183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8646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11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71336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25876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19342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7908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22736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14698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53643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58510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60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9308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044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3499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15708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1744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259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70372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21085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347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4409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21734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702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80821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247419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374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113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681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79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61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3013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728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751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936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357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79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18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2560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63607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597401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301873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5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1183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322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0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942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54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52615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263987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142744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030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95704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3031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95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753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2248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5691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7303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730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89054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2234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8710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331982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572543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06645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40544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067500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7682251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5259040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104527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597379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5774690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831339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879499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340356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3841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82.xml"/><Relationship Id="rId61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#alerts" TargetMode="Externa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3F270-701E-154F-BC18-BD9A97DE30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solidFill>
            <a:srgbClr val="00A3FE"/>
          </a:solidFill>
          <a:ln>
            <a:solidFill>
              <a:srgbClr val="00A3FE"/>
            </a:solidFill>
          </a:ln>
        </p:spPr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1A904-5A63-594F-955C-EA3095BB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DD5B2-FF85-274E-BD64-6C1B92C381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solidFill>
              <a:srgbClr val="00A3FE"/>
            </a:solidFill>
          </a:ln>
        </p:spPr>
        <p:txBody>
          <a:bodyPr/>
          <a:lstStyle/>
          <a:p>
            <a:r>
              <a:rPr lang="en-US" sz="2133" dirty="0"/>
              <a:t>Similar to a CRON scheduler, can run jobs for you in off-hours, low utilization time frames. </a:t>
            </a:r>
          </a:p>
          <a:p>
            <a:r>
              <a:rPr lang="en-US" sz="2133" dirty="0"/>
              <a:t>Good for administrative tasks such as database backups.</a:t>
            </a:r>
          </a:p>
          <a:p>
            <a:r>
              <a:rPr lang="en-US" sz="2133" dirty="0"/>
              <a:t>Anything you can script in TSQL is fair game to run in the SQL Server Agent.</a:t>
            </a:r>
          </a:p>
          <a:p>
            <a:endParaRPr lang="en-US" sz="2133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EAF63-6A68-264E-BFCC-3C5F22DA4C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rgbClr val="FF7B01"/>
          </a:solidFill>
          <a:ln>
            <a:solidFill>
              <a:srgbClr val="FF7B01"/>
            </a:solidFill>
          </a:ln>
        </p:spPr>
        <p:txBody>
          <a:bodyPr/>
          <a:lstStyle/>
          <a:p>
            <a:r>
              <a:rPr lang="en-US" dirty="0"/>
              <a:t>SQL Server Alerts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DD0B86-DF10-734E-8944-87EA4E5AC1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ln>
            <a:solidFill>
              <a:srgbClr val="FF7B01"/>
            </a:solidFill>
          </a:ln>
        </p:spPr>
        <p:txBody>
          <a:bodyPr/>
          <a:lstStyle/>
          <a:p>
            <a:r>
              <a:rPr lang="en-US" sz="2133" dirty="0"/>
              <a:t>Good for notifying you about data, database specific events, or performance alerts.</a:t>
            </a:r>
          </a:p>
          <a:p>
            <a:r>
              <a:rPr lang="en-US" sz="2133" dirty="0"/>
              <a:t>Alerts can allow for a response, such as executing a job or notifying an operator group.</a:t>
            </a:r>
          </a:p>
          <a:p>
            <a:r>
              <a:rPr lang="en-US" sz="2133" dirty="0"/>
              <a:t>In the data cleansing use case, you can use alerts to let you know when you may have data quality issues.</a:t>
            </a:r>
          </a:p>
          <a:p>
            <a:endParaRPr lang="en-US" sz="2133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C949A-89D8-F643-81DF-84FD28707B7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94321" y="1520377"/>
            <a:ext cx="803358" cy="800205"/>
          </a:xfrm>
        </p:spPr>
        <p:txBody>
          <a:bodyPr/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7415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this demo, you will create a SQL Server Alert</a:t>
            </a:r>
          </a:p>
          <a:p>
            <a:pPr lvl="1"/>
            <a:r>
              <a:rPr lang="en-US" dirty="0"/>
              <a:t>Creating alerts is a valuable skill, in our use case we are creating alerts for a proactive data quality use case. But you can also create alerts for performance and database specific use cases.</a:t>
            </a:r>
          </a:p>
          <a:p>
            <a:pPr lvl="1"/>
            <a:r>
              <a:rPr lang="en-US" dirty="0"/>
              <a:t>You will create an alert, configure a response and view learn how to view alert history.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539496"/>
            <a:ext cx="6461760" cy="5779008"/>
          </a:xfrm>
        </p:spPr>
        <p:txBody>
          <a:bodyPr/>
          <a:lstStyle/>
          <a:p>
            <a:r>
              <a:rPr lang="en-US" dirty="0"/>
              <a:t>Create a SQL Server Job to Use Data Cleansing Stored Procedures</a:t>
            </a:r>
          </a:p>
          <a:p>
            <a:endParaRPr lang="en-US" dirty="0"/>
          </a:p>
          <a:p>
            <a:pPr marL="297080" lvl="1" indent="0">
              <a:buNone/>
            </a:pPr>
            <a:r>
              <a:rPr lang="en-US" dirty="0"/>
              <a:t>- In this demo, you will schedule the stored procedures created in the previous module into a SQL Server Job. </a:t>
            </a:r>
          </a:p>
          <a:p>
            <a:pPr marL="297080" lvl="1" indent="0">
              <a:buNone/>
            </a:pPr>
            <a:r>
              <a:rPr lang="en-US" dirty="0"/>
              <a:t>- You will also learn how to view job history and what happens when your job is unsuccessful.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00A3FE"/>
            </a:solidFill>
          </a:ln>
        </p:spPr>
        <p:txBody>
          <a:bodyPr/>
          <a:lstStyle/>
          <a:p>
            <a:pPr defTabSz="609630">
              <a:buSzTx/>
              <a:defRPr/>
            </a:pPr>
            <a:r>
              <a:rPr lang="en-US" dirty="0"/>
              <a:t>The SQL Server Agent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SQL Server agent which is a key piece of the SQL Server ecosystem.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SQL Server Agent is a Microsoft Windows service that executes scheduled administrative tasks, which are called jobs in SQL Server</a:t>
            </a:r>
            <a:r>
              <a:rPr lang="en-US" sz="1200" dirty="0"/>
              <a:t>.</a:t>
            </a:r>
            <a:r>
              <a:rPr lang="en-US" sz="1500" dirty="0"/>
              <a:t> </a:t>
            </a:r>
          </a:p>
          <a:p>
            <a:r>
              <a:rPr lang="en-US" sz="1500" dirty="0"/>
              <a:t>There are 4 main components of the SQL Server agent: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Jobs – Automated tasks or 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Schedules – The timetable of when a job will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Alerts – Notifications triggered by specific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Operators – A entity or group responsible for receiving notifications.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2D93-2F2C-AE4D-BA34-12271513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Benefits of Enabling the SQL Server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A493-B025-B24F-88F7-6766E55F6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Robust logging and visibility on your SQL jobs.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59543-ED88-574A-A867-FA351426A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Retry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977A1-7811-0F4B-8FA8-A12BE64C48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Your tasks lives in the same place as your data!</a:t>
            </a:r>
          </a:p>
        </p:txBody>
      </p:sp>
    </p:spTree>
    <p:extLst>
      <p:ext uri="{BB962C8B-B14F-4D97-AF65-F5344CB8AC3E}">
        <p14:creationId xmlns:p14="http://schemas.microsoft.com/office/powerpoint/2010/main" val="1057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Environment Overview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2708" y="1371218"/>
            <a:ext cx="6309585" cy="530263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(Instance)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34610" y="2736112"/>
            <a:ext cx="5523339" cy="3251938"/>
          </a:xfrm>
          <a:prstGeom prst="roundRect">
            <a:avLst/>
          </a:prstGeom>
          <a:solidFill>
            <a:srgbClr val="00A3FE"/>
          </a:solidFill>
          <a:ln w="50800">
            <a:solidFill>
              <a:srgbClr val="00A3F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Agent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71078" y="3721395"/>
            <a:ext cx="4694772" cy="1980905"/>
          </a:xfrm>
          <a:prstGeom prst="roundRect">
            <a:avLst/>
          </a:prstGeom>
          <a:solidFill>
            <a:srgbClr val="770EF7"/>
          </a:solidFill>
          <a:ln w="508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Job</a:t>
            </a:r>
          </a:p>
        </p:txBody>
      </p:sp>
      <p:cxnSp>
        <p:nvCxnSpPr>
          <p:cNvPr id="17" name="Elbow Connector 16"/>
          <p:cNvCxnSpPr>
            <a:cxnSpLocks/>
            <a:stCxn id="12" idx="2"/>
            <a:endCxn id="5130" idx="1"/>
          </p:cNvCxnSpPr>
          <p:nvPr/>
        </p:nvCxnSpPr>
        <p:spPr>
          <a:xfrm rot="16200000" flipH="1">
            <a:off x="9013803" y="4404977"/>
            <a:ext cx="826266" cy="717602"/>
          </a:xfrm>
          <a:prstGeom prst="bentConnector2">
            <a:avLst/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5737" y="4127574"/>
            <a:ext cx="2098674" cy="20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07442" y="8052391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7271" y="4652186"/>
            <a:ext cx="3807729" cy="669113"/>
          </a:xfrm>
          <a:prstGeom prst="roundRect">
            <a:avLst/>
          </a:prstGeom>
          <a:solidFill>
            <a:srgbClr val="FF7B01"/>
          </a:solidFill>
          <a:ln w="50800">
            <a:solidFill>
              <a:srgbClr val="FF7B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Step 1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ABB7D3A4-CB36-C05D-69B6-B1A61B50AE79}"/>
              </a:ext>
            </a:extLst>
          </p:cNvPr>
          <p:cNvSpPr/>
          <p:nvPr/>
        </p:nvSpPr>
        <p:spPr>
          <a:xfrm>
            <a:off x="7840978" y="3779145"/>
            <a:ext cx="2454314" cy="571500"/>
          </a:xfrm>
          <a:prstGeom prst="roundRect">
            <a:avLst/>
          </a:prstGeom>
          <a:solidFill>
            <a:srgbClr val="FF7B01"/>
          </a:solidFill>
          <a:ln w="50800">
            <a:solidFill>
              <a:srgbClr val="FF7B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16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SPX_VALIDATE_DATA</a:t>
            </a:r>
          </a:p>
        </p:txBody>
      </p:sp>
      <p:cxnSp>
        <p:nvCxnSpPr>
          <p:cNvPr id="10" name="Elbow Connector 16">
            <a:extLst>
              <a:ext uri="{FF2B5EF4-FFF2-40B4-BE49-F238E27FC236}">
                <a16:creationId xmlns:a16="http://schemas.microsoft.com/office/drawing/2014/main" id="{75C2F338-EB87-E49C-C3EF-504DE01BEFA8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5715000" y="4064895"/>
            <a:ext cx="2125978" cy="921848"/>
          </a:xfrm>
          <a:prstGeom prst="bentConnector3">
            <a:avLst>
              <a:gd name="adj1" fmla="val 50000"/>
            </a:avLst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10">
            <a:extLst>
              <a:ext uri="{FF2B5EF4-FFF2-40B4-BE49-F238E27FC236}">
                <a16:creationId xmlns:a16="http://schemas.microsoft.com/office/drawing/2014/main" id="{550B956B-E8DA-B21B-8DA8-F618F1A5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32315" y="1734624"/>
            <a:ext cx="1471640" cy="14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16">
            <a:extLst>
              <a:ext uri="{FF2B5EF4-FFF2-40B4-BE49-F238E27FC236}">
                <a16:creationId xmlns:a16="http://schemas.microsoft.com/office/drawing/2014/main" id="{A68FB311-A6C6-DC91-B902-EDB6A7F029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48570" y="3225822"/>
            <a:ext cx="845480" cy="6350"/>
          </a:xfrm>
          <a:prstGeom prst="bentConnector3">
            <a:avLst>
              <a:gd name="adj1" fmla="val 50000"/>
            </a:avLst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6">
            <a:extLst>
              <a:ext uri="{FF2B5EF4-FFF2-40B4-BE49-F238E27FC236}">
                <a16:creationId xmlns:a16="http://schemas.microsoft.com/office/drawing/2014/main" id="{B2D72704-7A86-787E-F257-D842F57F97F5}"/>
              </a:ext>
            </a:extLst>
          </p:cNvPr>
          <p:cNvSpPr txBox="1">
            <a:spLocks/>
          </p:cNvSpPr>
          <p:nvPr/>
        </p:nvSpPr>
        <p:spPr>
          <a:xfrm rot="10800000" flipV="1">
            <a:off x="6972293" y="1526339"/>
            <a:ext cx="6926225" cy="1594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130F2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“The data looks good dude!”</a:t>
            </a:r>
          </a:p>
        </p:txBody>
      </p:sp>
    </p:spTree>
    <p:extLst>
      <p:ext uri="{BB962C8B-B14F-4D97-AF65-F5344CB8AC3E}">
        <p14:creationId xmlns:p14="http://schemas.microsoft.com/office/powerpoint/2010/main" val="6461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  <p:bldP spid="12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232CA-877D-A7C8-B4E2-F5EFFCD5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7" y="1442732"/>
            <a:ext cx="5726843" cy="2794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0DEA7-6F85-BC21-AC14-D0888C1D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23" y="1824965"/>
            <a:ext cx="4086225" cy="2276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9034EB-825D-AF75-9044-099F2C6E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571500"/>
            <a:ext cx="10969625" cy="542925"/>
          </a:xfrm>
        </p:spPr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Enabling the SQL Server Agent</a:t>
            </a:r>
          </a:p>
        </p:txBody>
      </p:sp>
    </p:spTree>
    <p:extLst>
      <p:ext uri="{BB962C8B-B14F-4D97-AF65-F5344CB8AC3E}">
        <p14:creationId xmlns:p14="http://schemas.microsoft.com/office/powerpoint/2010/main" val="2952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SQL Server Alerts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SQL Server alerts use cases, best practices, and implementation details.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87648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An </a:t>
            </a:r>
            <a:r>
              <a:rPr lang="en-US" sz="1500" i="1" dirty="0"/>
              <a:t>alert</a:t>
            </a:r>
            <a:r>
              <a:rPr lang="en-US" sz="1500" dirty="0"/>
              <a:t> is an automatic response to a specific event. For example, an event can be a job that starts or system resources that reach a specific threshold. You define the conditions under which an alert occurs.</a:t>
            </a:r>
          </a:p>
          <a:p>
            <a:r>
              <a:rPr lang="en-US" sz="1500" dirty="0"/>
              <a:t>An alert can respond to one of the following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performance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Windows Management Instrumentation (WMI) events on the computer where SQL Server Agent is running</a:t>
            </a:r>
          </a:p>
          <a:p>
            <a:r>
              <a:rPr lang="en-US" sz="1500" dirty="0"/>
              <a:t>An alert can perform the following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Notify one or more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Run a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 Alerts,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0E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How Can the SQL Server Agent and Alerts Help Clean Data?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297969195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1_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572</Words>
  <Application>Microsoft Office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1_PSTTCommons</vt:lpstr>
      <vt:lpstr>PowerPoint Presentation</vt:lpstr>
      <vt:lpstr>PowerPoint Presentation</vt:lpstr>
      <vt:lpstr>SQL Server Agent</vt:lpstr>
      <vt:lpstr>Additional Benefits of Enabling the SQL Server Agent</vt:lpstr>
      <vt:lpstr>SQL Server Environment Overview</vt:lpstr>
      <vt:lpstr>Enabling the SQL Server Agent</vt:lpstr>
      <vt:lpstr>PowerPoint Presentation</vt:lpstr>
      <vt:lpstr>SQL Server Alerts</vt:lpstr>
      <vt:lpstr>PowerPoint Presentation</vt:lpstr>
      <vt:lpstr>Comparison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18</cp:revision>
  <dcterms:created xsi:type="dcterms:W3CDTF">2024-03-12T00:25:04Z</dcterms:created>
  <dcterms:modified xsi:type="dcterms:W3CDTF">2024-03-21T00:27:14Z</dcterms:modified>
</cp:coreProperties>
</file>